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tags/tag4.xml" ContentType="application/vnd.openxmlformats-officedocument.presentationml.tags+xml"/>
  <Override PartName="/ppt/notesSlides/notesSlide20.xml" ContentType="application/vnd.openxmlformats-officedocument.presentationml.notesSlide+xml"/>
  <Override PartName="/ppt/tags/tag5.xml" ContentType="application/vnd.openxmlformats-officedocument.presentationml.tags+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8.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8"/>
  </p:notesMasterIdLst>
  <p:handoutMasterIdLst>
    <p:handoutMasterId r:id="rId49"/>
  </p:handoutMasterIdLst>
  <p:sldIdLst>
    <p:sldId id="256" r:id="rId5"/>
    <p:sldId id="320" r:id="rId6"/>
    <p:sldId id="1880" r:id="rId7"/>
    <p:sldId id="1882" r:id="rId8"/>
    <p:sldId id="1881" r:id="rId9"/>
    <p:sldId id="1883" r:id="rId10"/>
    <p:sldId id="1872" r:id="rId11"/>
    <p:sldId id="1888" r:id="rId12"/>
    <p:sldId id="1887" r:id="rId13"/>
    <p:sldId id="1886" r:id="rId14"/>
    <p:sldId id="1885" r:id="rId15"/>
    <p:sldId id="1889" r:id="rId16"/>
    <p:sldId id="1891" r:id="rId17"/>
    <p:sldId id="1890" r:id="rId18"/>
    <p:sldId id="1893" r:id="rId19"/>
    <p:sldId id="1892" r:id="rId20"/>
    <p:sldId id="1894" r:id="rId21"/>
    <p:sldId id="1896" r:id="rId22"/>
    <p:sldId id="532" r:id="rId23"/>
    <p:sldId id="568" r:id="rId24"/>
    <p:sldId id="548" r:id="rId25"/>
    <p:sldId id="563" r:id="rId26"/>
    <p:sldId id="637" r:id="rId27"/>
    <p:sldId id="1884" r:id="rId28"/>
    <p:sldId id="1897" r:id="rId29"/>
    <p:sldId id="1898" r:id="rId30"/>
    <p:sldId id="1855" r:id="rId31"/>
    <p:sldId id="1864" r:id="rId32"/>
    <p:sldId id="1863" r:id="rId33"/>
    <p:sldId id="1867" r:id="rId34"/>
    <p:sldId id="1868" r:id="rId35"/>
    <p:sldId id="1865" r:id="rId36"/>
    <p:sldId id="1866" r:id="rId37"/>
    <p:sldId id="486" r:id="rId38"/>
    <p:sldId id="1869" r:id="rId39"/>
    <p:sldId id="1895" r:id="rId40"/>
    <p:sldId id="299" r:id="rId41"/>
    <p:sldId id="1878" r:id="rId42"/>
    <p:sldId id="611" r:id="rId43"/>
    <p:sldId id="586" r:id="rId44"/>
    <p:sldId id="1870" r:id="rId45"/>
    <p:sldId id="636" r:id="rId46"/>
    <p:sldId id="654" r:id="rId4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86441" autoAdjust="0"/>
  </p:normalViewPr>
  <p:slideViewPr>
    <p:cSldViewPr snapToGrid="0" showGuides="1">
      <p:cViewPr varScale="1">
        <p:scale>
          <a:sx n="100" d="100"/>
          <a:sy n="100" d="100"/>
        </p:scale>
        <p:origin x="114" y="276"/>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10/28/2022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10/28/2022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366455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1054125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501362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5954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194558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387135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those basic unit tests are done, we can create a unit test at the next level.  Here,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blast wave is simulated using the cell grid and equation of state previously tested.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wave has a known analytical solution, which provides an error estimate for the implementation.  Out-of-tolerance errors at this stage indicate a problem specific to hydrodynamics, since the cells and equation of state are already tested.  In addition, plotting errors vs. space and time helps to train graduate students.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981216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146054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94475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9876822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2399205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3269118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511110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3107481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1793709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9848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1386661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39</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5142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a:t>
            </a:r>
            <a:r>
              <a:rPr lang="en-US" sz="1200" kern="120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40</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47521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705039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86668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6071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89686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815996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1384057"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3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doi.org/10.1002/spe.2220"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and Verification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err="1"/>
              <a:t>Anshu</a:t>
            </a:r>
            <a:r>
              <a:rPr lang="en-US" u="sng" dirty="0"/>
              <a:t> Dubey </a:t>
            </a:r>
            <a:r>
              <a:rPr lang="en-US" sz="2000" dirty="0"/>
              <a:t>(she/her) </a:t>
            </a:r>
          </a:p>
          <a:p>
            <a:pPr marL="0" indent="0">
              <a:lnSpc>
                <a:spcPct val="100000"/>
              </a:lnSpc>
              <a:spcBef>
                <a:spcPts val="0"/>
              </a:spcBef>
              <a:buSzPts val="2000"/>
            </a:pPr>
            <a:r>
              <a:rPr lang="en-US" sz="2000" dirty="0">
                <a:solidFill>
                  <a:srgbClr val="000000"/>
                </a:solidFill>
              </a:rPr>
              <a:t>Argonne National Laboratory</a:t>
            </a:r>
            <a:endParaRPr lang="en-US" sz="1800" dirty="0">
              <a:solidFill>
                <a:srgbClr val="000000"/>
              </a:solidFill>
            </a:endParaRPr>
          </a:p>
          <a:p>
            <a:pPr>
              <a:spcBef>
                <a:spcPts val="2800"/>
              </a:spcBef>
              <a:spcAft>
                <a:spcPts val="0"/>
              </a:spcAft>
              <a:buSzPts val="2000"/>
            </a:pPr>
            <a:r>
              <a:rPr lang="en-US" sz="2000" dirty="0"/>
              <a:t>Better Scientific Software tutorial @ SC22</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 input 13 returns true, input 15 returns false</a:t>
            </a:r>
          </a:p>
          <a:p>
            <a:pPr>
              <a:lnSpc>
                <a:spcPct val="90000"/>
              </a:lnSpc>
            </a:pPr>
            <a:r>
              <a:rPr lang="en-US" sz="2000" dirty="0">
                <a:solidFill>
                  <a:sysClr val="windowText" lastClr="000000"/>
                </a:solidFill>
              </a:rPr>
              <a:t>Incorrect behavior : 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Tree>
    <p:extLst>
      <p:ext uri="{BB962C8B-B14F-4D97-AF65-F5344CB8AC3E}">
        <p14:creationId xmlns:p14="http://schemas.microsoft.com/office/powerpoint/2010/main" val="368656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generate a large prime for encryption</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 input 13 returns true, input 15 returns false</a:t>
            </a:r>
          </a:p>
          <a:p>
            <a:pPr>
              <a:lnSpc>
                <a:spcPct val="90000"/>
              </a:lnSpc>
            </a:pPr>
            <a:r>
              <a:rPr lang="en-US" sz="2000" dirty="0">
                <a:solidFill>
                  <a:sysClr val="windowText" lastClr="000000"/>
                </a:solidFill>
              </a:rPr>
              <a:t>Incorrect behavior : 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787598"/>
            <a:ext cx="9121599" cy="1181862"/>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You write a “main” that reads in a number, calls the functions and prints true or false</a:t>
            </a:r>
          </a:p>
          <a:p>
            <a:pPr marL="285750" indent="-285750" algn="l">
              <a:lnSpc>
                <a:spcPct val="90000"/>
              </a:lnSpc>
              <a:buFont typeface="Arial" panose="020B0604020202020204" pitchFamily="34" charset="0"/>
              <a:buChar char="•"/>
            </a:pPr>
            <a:r>
              <a:rPr lang="en-US" dirty="0"/>
              <a:t>You can automate it by including a series of known primes and non-primes and their corresponding true or false values</a:t>
            </a:r>
          </a:p>
          <a:p>
            <a:pPr marL="285750" indent="-285750" algn="l">
              <a:lnSpc>
                <a:spcPct val="90000"/>
              </a:lnSpc>
              <a:buFont typeface="Arial" panose="020B0604020202020204" pitchFamily="34" charset="0"/>
              <a:buChar char="•"/>
            </a:pPr>
            <a:r>
              <a:rPr lang="en-US" dirty="0"/>
              <a:t>This is your “unit test” for the function</a:t>
            </a:r>
          </a:p>
        </p:txBody>
      </p:sp>
    </p:spTree>
    <p:extLst>
      <p:ext uri="{BB962C8B-B14F-4D97-AF65-F5344CB8AC3E}">
        <p14:creationId xmlns:p14="http://schemas.microsoft.com/office/powerpoint/2010/main" val="1235512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a large enough prime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Tree>
    <p:extLst>
      <p:ext uri="{BB962C8B-B14F-4D97-AF65-F5344CB8AC3E}">
        <p14:creationId xmlns:p14="http://schemas.microsoft.com/office/powerpoint/2010/main" val="3335542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1355916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912247"/>
            <a:ext cx="9121599" cy="932563"/>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Now you have a more complex test that involves several correctly working components</a:t>
            </a:r>
          </a:p>
          <a:p>
            <a:pPr marL="285750" indent="-285750" algn="l">
              <a:lnSpc>
                <a:spcPct val="90000"/>
              </a:lnSpc>
              <a:buFont typeface="Arial" panose="020B0604020202020204" pitchFamily="34" charset="0"/>
              <a:buChar char="•"/>
            </a:pPr>
            <a:r>
              <a:rPr lang="en-US" dirty="0"/>
              <a:t>This is your “integration test”</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3537980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a:p>
            <a:r>
              <a:rPr lang="en-US" dirty="0"/>
              <a:t>Regression tests – verify that there is no degradation in code capabilities</a:t>
            </a:r>
          </a:p>
        </p:txBody>
      </p:sp>
    </p:spTree>
    <p:extLst>
      <p:ext uri="{BB962C8B-B14F-4D97-AF65-F5344CB8AC3E}">
        <p14:creationId xmlns:p14="http://schemas.microsoft.com/office/powerpoint/2010/main" val="1192222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White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Black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3671208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45771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and Patricia A. Grubel, Better Scientific Software tutorial, in The International Conference for High-Performance Computing, Networking, Storage, and Analysis (SC22), Dallas, Texas, 2022. DOI: </a:t>
            </a:r>
            <a:r>
              <a:rPr lang="en-US" sz="1600" b="1" dirty="0">
                <a:hlinkClick r:id="rId4"/>
              </a:rPr>
              <a:t>10.6084/m9.figshare.21384057</a:t>
            </a:r>
            <a:r>
              <a:rPr lang="en-US" sz="1600" b="1" dirty="0"/>
              <a:t>.</a:t>
            </a:r>
          </a:p>
          <a:p>
            <a:pPr>
              <a:spcBef>
                <a:spcPts val="400"/>
              </a:spcBef>
            </a:pPr>
            <a:r>
              <a:rPr lang="en-US" sz="1600" dirty="0"/>
              <a:t>Individual modules may be cited as </a:t>
            </a:r>
            <a:r>
              <a:rPr lang="en-US" sz="1600" i="1" dirty="0"/>
              <a:t>Speaker, Module Title</a:t>
            </a:r>
            <a:r>
              <a:rPr lang="en-US" sz="1600" dirty="0"/>
              <a:t>, in Better Scientific Software tutorial,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a:t>
            </a:r>
            <a:r>
              <a:rPr lang="en-US" sz="1400"/>
              <a:t>DE-NA0003525.</a:t>
            </a:r>
            <a:endParaRPr lang="en-US" sz="1400" dirty="0"/>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a:bodyPr>
          <a:lstStyle/>
          <a:p>
            <a:r>
              <a:rPr lang="en-US" dirty="0"/>
              <a:t>Testing</a:t>
            </a:r>
          </a:p>
          <a:p>
            <a:pPr lvl="1"/>
            <a:r>
              <a:rPr lang="en-US" dirty="0"/>
              <a:t>Focused, critical functionality (infrastructure), fast, independent, orthogonal, complete, … </a:t>
            </a:r>
          </a:p>
          <a:p>
            <a:pPr lvl="1"/>
            <a:r>
              <a:rPr lang="en-US" dirty="0"/>
              <a:t>Likely to use a subset of full test-suite, or even develop new simpler tests</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2494821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45365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1D32CB7-D634-43E1-8542-F61B3C62064E}"/>
              </a:ext>
            </a:extLst>
          </p:cNvPr>
          <p:cNvSpPr>
            <a:spLocks noGrp="1"/>
          </p:cNvSpPr>
          <p:nvPr>
            <p:ph type="title"/>
          </p:nvPr>
        </p:nvSpPr>
        <p:spPr/>
        <p:txBody>
          <a:bodyPr/>
          <a:lstStyle/>
          <a:p>
            <a:r>
              <a:rPr lang="en-US" dirty="0"/>
              <a:t>What is CI Good For</a:t>
            </a:r>
          </a:p>
        </p:txBody>
      </p:sp>
      <p:sp>
        <p:nvSpPr>
          <p:cNvPr id="10" name="Content Placeholder 9">
            <a:extLst>
              <a:ext uri="{FF2B5EF4-FFF2-40B4-BE49-F238E27FC236}">
                <a16:creationId xmlns:a16="http://schemas.microsoft.com/office/drawing/2014/main" id="{E214442A-CF4F-4DB6-85EE-FF2632D271ED}"/>
              </a:ext>
            </a:extLst>
          </p:cNvPr>
          <p:cNvSpPr>
            <a:spLocks noGrp="1"/>
          </p:cNvSpPr>
          <p:nvPr>
            <p:ph idx="1"/>
          </p:nvPr>
        </p:nvSpPr>
        <p:spPr>
          <a:xfrm>
            <a:off x="365760" y="1003074"/>
            <a:ext cx="11369809" cy="4047778"/>
          </a:xfrm>
        </p:spPr>
        <p:txBody>
          <a:bodyPr/>
          <a:lstStyle/>
          <a:p>
            <a:r>
              <a:rPr lang="en-US" sz="2000" dirty="0"/>
              <a:t>The purpose of CI is to identify problems early</a:t>
            </a:r>
          </a:p>
          <a:p>
            <a:pPr lvl="1">
              <a:spcBef>
                <a:spcPts val="200"/>
              </a:spcBef>
            </a:pPr>
            <a:r>
              <a:rPr lang="en-US" sz="1800" dirty="0"/>
              <a:t>Prevent code that would “break the build” or adversely impact other developers being introduced</a:t>
            </a:r>
          </a:p>
          <a:p>
            <a:pPr lvl="1">
              <a:spcBef>
                <a:spcPts val="200"/>
              </a:spcBef>
            </a:pPr>
            <a:r>
              <a:rPr lang="en-US" sz="1800" dirty="0"/>
              <a:t>Need to provide sufficient confidence, but run quickly – balance varies by project</a:t>
            </a:r>
            <a:endParaRPr lang="en-US" sz="2000" dirty="0"/>
          </a:p>
          <a:p>
            <a:pPr>
              <a:spcBef>
                <a:spcPts val="2400"/>
              </a:spcBef>
            </a:pPr>
            <a:r>
              <a:rPr lang="en-US" sz="2000" dirty="0"/>
              <a:t>CI should complement (not replace) more extensive automated testing</a:t>
            </a:r>
          </a:p>
          <a:p>
            <a:pPr lvl="1">
              <a:spcBef>
                <a:spcPts val="200"/>
              </a:spcBef>
            </a:pPr>
            <a:r>
              <a:rPr lang="en-US" sz="1800" dirty="0"/>
              <a:t>Use scheduled testing for more and more detailed tests, more configurations and platforms, performance testing, etc.</a:t>
            </a:r>
          </a:p>
          <a:p>
            <a:pPr>
              <a:spcBef>
                <a:spcPts val="2400"/>
              </a:spcBef>
            </a:pPr>
            <a:r>
              <a:rPr lang="en-US" sz="2000" dirty="0"/>
              <a:t>CI for TDD is a natural fit</a:t>
            </a:r>
          </a:p>
          <a:p>
            <a:pPr lvl="1">
              <a:spcBef>
                <a:spcPts val="200"/>
              </a:spcBef>
            </a:pPr>
            <a:r>
              <a:rPr lang="en-US" sz="1800" dirty="0"/>
              <a:t>Writing tests before the code works well with CI</a:t>
            </a:r>
          </a:p>
          <a:p>
            <a:pPr>
              <a:spcBef>
                <a:spcPts val="2400"/>
              </a:spcBef>
            </a:pPr>
            <a:r>
              <a:rPr lang="en-US" sz="2000" dirty="0"/>
              <a:t>Many options for where to execute CI tests</a:t>
            </a:r>
          </a:p>
          <a:p>
            <a:pPr lvl="1">
              <a:spcBef>
                <a:spcPts val="200"/>
              </a:spcBef>
            </a:pPr>
            <a:r>
              <a:rPr lang="en-US" sz="1800" dirty="0"/>
              <a:t>Free services are a good (easy) place to start</a:t>
            </a:r>
          </a:p>
          <a:p>
            <a:pPr lvl="1">
              <a:spcBef>
                <a:spcPts val="200"/>
              </a:spcBef>
            </a:pPr>
            <a:r>
              <a:rPr lang="en-US" sz="1800" dirty="0"/>
              <a:t>But may not be sufficient in the long run (especially large HPC/scientific codes)</a:t>
            </a:r>
          </a:p>
          <a:p>
            <a:pPr>
              <a:spcBef>
                <a:spcPts val="2400"/>
              </a:spcBef>
            </a:pPr>
            <a:r>
              <a:rPr lang="en-US" sz="2000" u="sng" dirty="0"/>
              <a:t>Start simple</a:t>
            </a:r>
            <a:r>
              <a:rPr lang="en-US" sz="2000" dirty="0"/>
              <a:t> to get automation working, then build out what you need</a:t>
            </a:r>
          </a:p>
          <a:p>
            <a:pPr lvl="1">
              <a:spcBef>
                <a:spcPts val="200"/>
              </a:spcBef>
            </a:pPr>
            <a:r>
              <a:rPr lang="en-US" sz="1800" dirty="0"/>
              <a:t>Focus initially on key software configurations and aspects of the code to be tested</a:t>
            </a:r>
          </a:p>
          <a:p>
            <a:pPr lvl="1">
              <a:spcBef>
                <a:spcPts val="200"/>
              </a:spcBef>
            </a:pPr>
            <a:r>
              <a:rPr lang="en-US" sz="1800" dirty="0"/>
              <a:t>Make sure your testing expands to cover new code, use TDD</a:t>
            </a:r>
          </a:p>
        </p:txBody>
      </p:sp>
    </p:spTree>
    <p:extLst>
      <p:ext uri="{BB962C8B-B14F-4D97-AF65-F5344CB8AC3E}">
        <p14:creationId xmlns:p14="http://schemas.microsoft.com/office/powerpoint/2010/main" val="3784091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408175" y="365759"/>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within the </a:t>
            </a:r>
            <a:r>
              <a:rPr lang="en-US" dirty="0" err="1"/>
              <a:t>scientic</a:t>
            </a:r>
            <a:r>
              <a:rPr lang="en-US" dirty="0"/>
              <a:t> software development lifecycle</a:t>
            </a:r>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Tree>
    <p:extLst>
      <p:ext uri="{BB962C8B-B14F-4D97-AF65-F5344CB8AC3E}">
        <p14:creationId xmlns:p14="http://schemas.microsoft.com/office/powerpoint/2010/main" val="2597563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a:t>
            </a:r>
            <a:r>
              <a:rPr lang="en-US" sz="2000" dirty="0" err="1">
                <a:solidFill>
                  <a:sysClr val="windowText" lastClr="000000"/>
                </a:solidFill>
              </a:rPr>
              <a:t>upto</a:t>
            </a:r>
            <a:r>
              <a:rPr lang="en-US" sz="2000" dirty="0">
                <a:solidFill>
                  <a:sysClr val="windowText" lastClr="000000"/>
                </a:solidFill>
              </a:rPr>
              <a:t> point A and drop a checkpoint. Run another test case </a:t>
            </a:r>
            <a:r>
              <a:rPr lang="en-US" sz="2000" dirty="0" err="1">
                <a:solidFill>
                  <a:sysClr val="windowText" lastClr="000000"/>
                </a:solidFill>
              </a:rPr>
              <a:t>upto</a:t>
            </a:r>
            <a:r>
              <a:rPr lang="en-US" sz="2000" dirty="0">
                <a:solidFill>
                  <a:sysClr val="windowText" lastClr="000000"/>
                </a:solidFill>
              </a:rPr>
              <a:t>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Tree>
    <p:extLst>
      <p:ext uri="{BB962C8B-B14F-4D97-AF65-F5344CB8AC3E}">
        <p14:creationId xmlns:p14="http://schemas.microsoft.com/office/powerpoint/2010/main" val="102505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up to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
        <p:nvSpPr>
          <p:cNvPr id="16" name="Rounded Rectangle 15">
            <a:extLst>
              <a:ext uri="{FF2B5EF4-FFF2-40B4-BE49-F238E27FC236}">
                <a16:creationId xmlns:a16="http://schemas.microsoft.com/office/drawing/2014/main" id="{D3069DB2-512D-E621-9BFB-35F7F8DB59DB}"/>
              </a:ext>
            </a:extLst>
          </p:cNvPr>
          <p:cNvSpPr/>
          <p:nvPr/>
        </p:nvSpPr>
        <p:spPr>
          <a:xfrm>
            <a:off x="8203242" y="3972180"/>
            <a:ext cx="2397318" cy="1954192"/>
          </a:xfrm>
          <a:prstGeom prst="roundRect">
            <a:avLst/>
          </a:prstGeom>
          <a:solidFill>
            <a:srgbClr val="7030A0"/>
          </a:solidFill>
          <a:ln>
            <a:solidFill>
              <a:srgbClr val="7030A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Apply scaffolding for selection of tests … explained next</a:t>
            </a:r>
          </a:p>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1007032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Tree>
    <p:custDataLst>
      <p:tags r:id="rId1"/>
    </p:custDataLst>
    <p:extLst>
      <p:ext uri="{BB962C8B-B14F-4D97-AF65-F5344CB8AC3E}">
        <p14:creationId xmlns:p14="http://schemas.microsoft.com/office/powerpoint/2010/main" val="2975949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pic>
        <p:nvPicPr>
          <p:cNvPr id="6" name="Picture 17" descr="&#10;sedov_pm3.png                                                  00238215Macintosh HD                   B746699A:"/>
          <p:cNvPicPr>
            <a:picLocks noChangeAspect="1" noChangeArrowheads="1"/>
          </p:cNvPicPr>
          <p:nvPr/>
        </p:nvPicPr>
        <p:blipFill>
          <a:blip r:embed="rId4" cstate="email">
            <a:extLst>
              <a:ext uri="{28A0092B-C50C-407E-A947-70E740481C1C}">
                <a14:useLocalDpi xmlns:a14="http://schemas.microsoft.com/office/drawing/2010/main" val="0"/>
              </a:ext>
            </a:extLst>
          </a:blip>
          <a:srcRect l="10492" t="8498" r="26555" b="9293"/>
          <a:stretch>
            <a:fillRect/>
          </a:stretch>
        </p:blipFill>
        <p:spPr bwMode="auto">
          <a:xfrm>
            <a:off x="4301720" y="1406387"/>
            <a:ext cx="3209089" cy="3142431"/>
          </a:xfrm>
          <a:prstGeom prst="rect">
            <a:avLst/>
          </a:prstGeom>
          <a:noFill/>
          <a:extLst>
            <a:ext uri="{909E8E84-426E-40dd-AFC4-6F175D3DCCD1}">
              <a14:hiddenFill xmlns:a14="http://schemas.microsoft.com/office/drawing/2010/main" xmlns="">
                <a:solidFill>
                  <a:srgbClr val="FFFFFF"/>
                </a:solidFill>
              </a14:hiddenFill>
            </a:ext>
          </a:extLst>
        </p:spPr>
      </p:pic>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
        <p:nvSpPr>
          <p:cNvPr id="4" name="Rounded Rectangle 3">
            <a:extLst>
              <a:ext uri="{FF2B5EF4-FFF2-40B4-BE49-F238E27FC236}">
                <a16:creationId xmlns:a16="http://schemas.microsoft.com/office/drawing/2014/main" id="{820F3246-481E-3BC2-8F33-808C1A76ABB6}"/>
              </a:ext>
            </a:extLst>
          </p:cNvPr>
          <p:cNvSpPr/>
          <p:nvPr/>
        </p:nvSpPr>
        <p:spPr>
          <a:xfrm>
            <a:off x="7721651" y="1885631"/>
            <a:ext cx="3627053" cy="3265498"/>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err="1">
                <a:solidFill>
                  <a:schemeClr val="bg1"/>
                </a:solidFill>
              </a:rPr>
              <a:t>Sedov</a:t>
            </a:r>
            <a:r>
              <a:rPr lang="en-US" sz="2000" dirty="0">
                <a:solidFill>
                  <a:schemeClr val="bg1"/>
                </a:solidFill>
              </a:rPr>
              <a:t> blast wave</a:t>
            </a:r>
          </a:p>
          <a:p>
            <a:pPr marL="342900" indent="-342900">
              <a:lnSpc>
                <a:spcPct val="90000"/>
              </a:lnSpc>
              <a:buFont typeface="Arial" panose="020B0604020202020204" pitchFamily="34" charset="0"/>
              <a:buChar char="•"/>
            </a:pPr>
            <a:r>
              <a:rPr lang="en-US" sz="2000" dirty="0">
                <a:solidFill>
                  <a:schemeClr val="bg1"/>
                </a:solidFill>
              </a:rPr>
              <a:t>High pressure at the center</a:t>
            </a:r>
          </a:p>
          <a:p>
            <a:pPr marL="342900" indent="-342900">
              <a:lnSpc>
                <a:spcPct val="90000"/>
              </a:lnSpc>
              <a:buFont typeface="Arial" panose="020B0604020202020204" pitchFamily="34" charset="0"/>
              <a:buChar char="•"/>
            </a:pPr>
            <a:r>
              <a:rPr lang="en-US" sz="2000" dirty="0">
                <a:solidFill>
                  <a:schemeClr val="bg1"/>
                </a:solidFill>
              </a:rPr>
              <a:t>Shock moves out in a circle</a:t>
            </a:r>
          </a:p>
          <a:p>
            <a:pPr marL="342900" indent="-342900">
              <a:lnSpc>
                <a:spcPct val="90000"/>
              </a:lnSpc>
              <a:buFont typeface="Arial" panose="020B0604020202020204" pitchFamily="34" charset="0"/>
              <a:buChar char="•"/>
            </a:pPr>
            <a:r>
              <a:rPr lang="en-US" sz="2000" dirty="0">
                <a:solidFill>
                  <a:schemeClr val="bg1"/>
                </a:solidFill>
              </a:rPr>
              <a:t>Analytical solution for how far the shock has travelled</a:t>
            </a:r>
          </a:p>
          <a:p>
            <a:pPr marL="342900" indent="-342900">
              <a:lnSpc>
                <a:spcPct val="90000"/>
              </a:lnSpc>
              <a:buFont typeface="Arial" panose="020B0604020202020204" pitchFamily="34" charset="0"/>
              <a:buChar char="•"/>
            </a:pPr>
            <a:endParaRPr lang="en-US" sz="2000" dirty="0">
              <a:solidFill>
                <a:schemeClr val="bg1"/>
              </a:solidFill>
            </a:endParaRPr>
          </a:p>
        </p:txBody>
      </p:sp>
    </p:spTree>
    <p:custDataLst>
      <p:tags r:id="rId1"/>
    </p:custDataLst>
    <p:extLst>
      <p:ext uri="{BB962C8B-B14F-4D97-AF65-F5344CB8AC3E}">
        <p14:creationId xmlns:p14="http://schemas.microsoft.com/office/powerpoint/2010/main" val="1208100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Tree>
    <p:custDataLst>
      <p:tags r:id="rId1"/>
    </p:custDataLst>
    <p:extLst>
      <p:ext uri="{BB962C8B-B14F-4D97-AF65-F5344CB8AC3E}">
        <p14:creationId xmlns:p14="http://schemas.microsoft.com/office/powerpoint/2010/main" val="396745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
        <p:nvSpPr>
          <p:cNvPr id="4" name="Rounded Rectangle 3">
            <a:extLst>
              <a:ext uri="{FF2B5EF4-FFF2-40B4-BE49-F238E27FC236}">
                <a16:creationId xmlns:a16="http://schemas.microsoft.com/office/drawing/2014/main" id="{E5484925-C7F9-2A60-D496-70C9AA0F5262}"/>
              </a:ext>
            </a:extLst>
          </p:cNvPr>
          <p:cNvSpPr/>
          <p:nvPr/>
        </p:nvSpPr>
        <p:spPr>
          <a:xfrm>
            <a:off x="2598578" y="4598505"/>
            <a:ext cx="3627053" cy="9144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 unit test </a:t>
            </a:r>
          </a:p>
        </p:txBody>
      </p:sp>
    </p:spTree>
    <p:custDataLst>
      <p:tags r:id="rId1"/>
    </p:custDataLst>
    <p:extLst>
      <p:ext uri="{BB962C8B-B14F-4D97-AF65-F5344CB8AC3E}">
        <p14:creationId xmlns:p14="http://schemas.microsoft.com/office/powerpoint/2010/main" val="1102284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Tree>
    <p:custDataLst>
      <p:tags r:id="rId1"/>
    </p:custDataLst>
    <p:extLst>
      <p:ext uri="{BB962C8B-B14F-4D97-AF65-F5344CB8AC3E}">
        <p14:creationId xmlns:p14="http://schemas.microsoft.com/office/powerpoint/2010/main" val="3214578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
        <p:nvSpPr>
          <p:cNvPr id="4" name="Rounded Rectangle 3">
            <a:extLst>
              <a:ext uri="{FF2B5EF4-FFF2-40B4-BE49-F238E27FC236}">
                <a16:creationId xmlns:a16="http://schemas.microsoft.com/office/drawing/2014/main" id="{E5484925-C7F9-2A60-D496-70C9AA0F5262}"/>
              </a:ext>
            </a:extLst>
          </p:cNvPr>
          <p:cNvSpPr/>
          <p:nvPr/>
        </p:nvSpPr>
        <p:spPr>
          <a:xfrm>
            <a:off x="6672465" y="4322729"/>
            <a:ext cx="4547985" cy="13549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another unit test with manufactured solution</a:t>
            </a:r>
          </a:p>
        </p:txBody>
      </p:sp>
    </p:spTree>
    <p:custDataLst>
      <p:tags r:id="rId1"/>
    </p:custDataLst>
    <p:extLst>
      <p:ext uri="{BB962C8B-B14F-4D97-AF65-F5344CB8AC3E}">
        <p14:creationId xmlns:p14="http://schemas.microsoft.com/office/powerpoint/2010/main" val="338660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 Hydrodynamics</a:t>
            </a:r>
          </a:p>
        </p:txBody>
      </p:sp>
      <p:sp>
        <p:nvSpPr>
          <p:cNvPr id="5" name="Content Placeholder 4"/>
          <p:cNvSpPr>
            <a:spLocks noGrp="1"/>
          </p:cNvSpPr>
          <p:nvPr>
            <p:ph sz="quarter" idx="1"/>
          </p:nvPr>
        </p:nvSpPr>
        <p:spPr>
          <a:xfrm>
            <a:off x="398469" y="1193212"/>
            <a:ext cx="10812869" cy="2570405"/>
          </a:xfrm>
        </p:spPr>
        <p:txBody>
          <a:bodyPr/>
          <a:lstStyle/>
          <a:p>
            <a:r>
              <a:rPr lang="en-US" dirty="0"/>
              <a:t>Apply initial conditions to the mesh</a:t>
            </a:r>
          </a:p>
          <a:p>
            <a:pPr lvl="1"/>
            <a:r>
              <a:rPr lang="en-US" dirty="0"/>
              <a:t>zeroes everywhere except at the center</a:t>
            </a:r>
          </a:p>
          <a:p>
            <a:r>
              <a:rPr lang="en-US" dirty="0"/>
              <a:t>Write code for the analytical expression of the distance traveled by the shock</a:t>
            </a:r>
          </a:p>
          <a:p>
            <a:r>
              <a:rPr lang="en-US" dirty="0"/>
              <a:t>Do time integration</a:t>
            </a:r>
          </a:p>
          <a:p>
            <a:r>
              <a:rPr lang="en-US" dirty="0"/>
              <a:t>At time </a:t>
            </a:r>
            <a:r>
              <a:rPr lang="en-US" b="1" dirty="0"/>
              <a:t>T </a:t>
            </a:r>
            <a:r>
              <a:rPr lang="en-US" dirty="0"/>
              <a:t>compare evolved solution against analytical solution</a:t>
            </a:r>
            <a:endParaRPr lang="en-US" b="1" dirty="0"/>
          </a:p>
          <a:p>
            <a:pPr marL="0" indent="0">
              <a:buNone/>
            </a:pPr>
            <a:endParaRPr lang="en-US" dirty="0"/>
          </a:p>
        </p:txBody>
      </p:sp>
      <p:sp>
        <p:nvSpPr>
          <p:cNvPr id="3" name="Rounded Rectangle 2">
            <a:extLst>
              <a:ext uri="{FF2B5EF4-FFF2-40B4-BE49-F238E27FC236}">
                <a16:creationId xmlns:a16="http://schemas.microsoft.com/office/drawing/2014/main" id="{FCD39F8F-B00D-5B2C-06A4-9F8AA5448B26}"/>
              </a:ext>
            </a:extLst>
          </p:cNvPr>
          <p:cNvSpPr/>
          <p:nvPr/>
        </p:nvSpPr>
        <p:spPr>
          <a:xfrm>
            <a:off x="1742657" y="3911912"/>
            <a:ext cx="9468681" cy="872123"/>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If both mesh and EOS unit test pass, then any failure is in Hydrodynamics</a:t>
            </a:r>
          </a:p>
          <a:p>
            <a:pPr algn="ctr">
              <a:lnSpc>
                <a:spcPct val="90000"/>
              </a:lnSpc>
            </a:pPr>
            <a:r>
              <a:rPr lang="en-US" sz="2000" dirty="0">
                <a:solidFill>
                  <a:schemeClr val="bg1"/>
                </a:solidFill>
              </a:rPr>
              <a:t>This is a composite unit test</a:t>
            </a:r>
          </a:p>
        </p:txBody>
      </p:sp>
      <p:sp>
        <p:nvSpPr>
          <p:cNvPr id="6" name="Rounded Rectangle 5">
            <a:extLst>
              <a:ext uri="{FF2B5EF4-FFF2-40B4-BE49-F238E27FC236}">
                <a16:creationId xmlns:a16="http://schemas.microsoft.com/office/drawing/2014/main" id="{DB7AEADD-DC0C-D749-0362-CFF384CFC3B9}"/>
              </a:ext>
            </a:extLst>
          </p:cNvPr>
          <p:cNvSpPr/>
          <p:nvPr/>
        </p:nvSpPr>
        <p:spPr>
          <a:xfrm>
            <a:off x="2955235" y="5022574"/>
            <a:ext cx="4863548" cy="74212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is also the idea behind scaffolding </a:t>
            </a:r>
          </a:p>
        </p:txBody>
      </p:sp>
    </p:spTree>
    <p:custDataLst>
      <p:tags r:id="rId1"/>
    </p:custDataLst>
    <p:extLst>
      <p:ext uri="{BB962C8B-B14F-4D97-AF65-F5344CB8AC3E}">
        <p14:creationId xmlns:p14="http://schemas.microsoft.com/office/powerpoint/2010/main" val="15315428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Tree>
    <p:extLst>
      <p:ext uri="{BB962C8B-B14F-4D97-AF65-F5344CB8AC3E}">
        <p14:creationId xmlns:p14="http://schemas.microsoft.com/office/powerpoint/2010/main" val="420675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Tree>
    <p:extLst>
      <p:ext uri="{BB962C8B-B14F-4D97-AF65-F5344CB8AC3E}">
        <p14:creationId xmlns:p14="http://schemas.microsoft.com/office/powerpoint/2010/main" val="4249867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
        <p:nvSpPr>
          <p:cNvPr id="3" name="Rounded Rectangle 2">
            <a:extLst>
              <a:ext uri="{FF2B5EF4-FFF2-40B4-BE49-F238E27FC236}">
                <a16:creationId xmlns:a16="http://schemas.microsoft.com/office/drawing/2014/main" id="{92A9624E-ABDF-34C6-CADC-9B4A35DFD25E}"/>
              </a:ext>
            </a:extLst>
          </p:cNvPr>
          <p:cNvSpPr/>
          <p:nvPr/>
        </p:nvSpPr>
        <p:spPr>
          <a:xfrm>
            <a:off x="7885872" y="4482234"/>
            <a:ext cx="3974465" cy="107084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All of these are examples of white box testing</a:t>
            </a:r>
          </a:p>
        </p:txBody>
      </p:sp>
    </p:spTree>
    <p:extLst>
      <p:ext uri="{BB962C8B-B14F-4D97-AF65-F5344CB8AC3E}">
        <p14:creationId xmlns:p14="http://schemas.microsoft.com/office/powerpoint/2010/main" val="1642722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White/Black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 productivity.org/resources/howtos/</a:t>
            </a:r>
            <a:endParaRPr lang="en-US" dirty="0"/>
          </a:p>
          <a:p>
            <a:endParaRPr lang="en-US" dirty="0"/>
          </a:p>
        </p:txBody>
      </p:sp>
    </p:spTree>
    <p:extLst>
      <p:ext uri="{BB962C8B-B14F-4D97-AF65-F5344CB8AC3E}">
        <p14:creationId xmlns:p14="http://schemas.microsoft.com/office/powerpoint/2010/main" val="3388918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991268" y="675860"/>
            <a:ext cx="9733722" cy="6016770"/>
          </a:xfrm>
          <a:ln>
            <a:noFill/>
          </a:ln>
        </p:spPr>
        <p:txBody>
          <a:bodyPr>
            <a:normAutofit/>
          </a:bodyPr>
          <a:lstStyle/>
          <a:p>
            <a:pPr marL="0" indent="0">
              <a:buNone/>
            </a:pPr>
            <a:endParaRPr lang="en-US" sz="2000" b="1" dirty="0">
              <a:solidFill>
                <a:schemeClr val="tx2"/>
              </a:solidFill>
            </a:endParaRPr>
          </a:p>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bugs aren’t creeping in</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Exercise third-party dependencies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Eliminate complete dependence on bitwise reproducibility</a:t>
            </a:r>
          </a:p>
          <a:p>
            <a:pPr>
              <a:spcBef>
                <a:spcPts val="200"/>
              </a:spcBef>
            </a:pPr>
            <a:endParaRPr lang="en-US" dirty="0"/>
          </a:p>
          <a:p>
            <a:pPr lvl="1">
              <a:spcBef>
                <a:spcPts val="200"/>
              </a:spcBef>
            </a:pPr>
            <a:endParaRPr lang="en-US" sz="800" dirty="0"/>
          </a:p>
          <a:p>
            <a:pPr lvl="1">
              <a:spcBef>
                <a:spcPts val="200"/>
              </a:spcBef>
            </a:pP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p>
          <a:p>
            <a:r>
              <a:rPr lang="en-US" dirty="0"/>
              <a:t>A Dubey, K </a:t>
            </a:r>
            <a:r>
              <a:rPr lang="en-US" dirty="0" err="1"/>
              <a:t>Weide</a:t>
            </a:r>
            <a:r>
              <a:rPr lang="en-US" dirty="0"/>
              <a:t>, D Lee, J </a:t>
            </a:r>
            <a:r>
              <a:rPr lang="en-US" dirty="0" err="1"/>
              <a:t>Bachan</a:t>
            </a:r>
            <a:r>
              <a:rPr lang="en-US" dirty="0"/>
              <a:t>, C Daley, S </a:t>
            </a:r>
            <a:r>
              <a:rPr lang="en-US" dirty="0" err="1"/>
              <a:t>Olofin</a:t>
            </a:r>
            <a:r>
              <a:rPr lang="en-US" dirty="0"/>
              <a:t>… - Ongoing Verification of a Multiphysics Community Code. Software: Practice and Experience, 2015 </a:t>
            </a:r>
            <a:r>
              <a:rPr lang="en-US" b="1" dirty="0">
                <a:hlinkClick r:id="rId3"/>
              </a:rPr>
              <a:t>https://doi.org/10.1002/spe.2220</a:t>
            </a:r>
            <a:endParaRPr lang="en-US" dirty="0"/>
          </a:p>
          <a:p>
            <a:pPr marL="0" indent="0">
              <a:buNone/>
            </a:pP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Tree>
    <p:extLst>
      <p:ext uri="{BB962C8B-B14F-4D97-AF65-F5344CB8AC3E}">
        <p14:creationId xmlns:p14="http://schemas.microsoft.com/office/powerpoint/2010/main" val="3068047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
        <p:nvSpPr>
          <p:cNvPr id="8" name="Rectangle 7">
            <a:extLst>
              <a:ext uri="{FF2B5EF4-FFF2-40B4-BE49-F238E27FC236}">
                <a16:creationId xmlns:a16="http://schemas.microsoft.com/office/drawing/2014/main" id="{8102D08C-52B8-4574-2A76-7728A7F6EB15}"/>
              </a:ext>
            </a:extLst>
          </p:cNvPr>
          <p:cNvSpPr/>
          <p:nvPr/>
        </p:nvSpPr>
        <p:spPr>
          <a:xfrm>
            <a:off x="692727" y="5943599"/>
            <a:ext cx="6788728" cy="720437"/>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Formalization of the process intimidates people</a:t>
            </a:r>
          </a:p>
          <a:p>
            <a:pPr algn="ctr">
              <a:lnSpc>
                <a:spcPct val="90000"/>
              </a:lnSpc>
            </a:pPr>
            <a:r>
              <a:rPr lang="en-US" sz="2000" dirty="0">
                <a:solidFill>
                  <a:sysClr val="windowText" lastClr="000000"/>
                </a:solidFill>
              </a:rPr>
              <a:t>because they think of writing tests as an overhead</a:t>
            </a:r>
          </a:p>
        </p:txBody>
      </p:sp>
    </p:spTree>
    <p:extLst>
      <p:ext uri="{BB962C8B-B14F-4D97-AF65-F5344CB8AC3E}">
        <p14:creationId xmlns:p14="http://schemas.microsoft.com/office/powerpoint/2010/main" val="2788315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1696277"/>
            <a:chOff x="718754" y="1360869"/>
            <a:chExt cx="5375657" cy="1696277"/>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3711682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299724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 input 13 returns true, input 15 returns false</a:t>
            </a:r>
          </a:p>
          <a:p>
            <a:pPr>
              <a:lnSpc>
                <a:spcPct val="90000"/>
              </a:lnSpc>
            </a:pPr>
            <a:r>
              <a:rPr lang="en-US" sz="2000" dirty="0">
                <a:solidFill>
                  <a:sysClr val="windowText" lastClr="000000"/>
                </a:solidFill>
              </a:rPr>
              <a:t>Incorrect behavior : input 15 returns true</a:t>
            </a:r>
          </a:p>
          <a:p>
            <a:pPr algn="ctr">
              <a:lnSpc>
                <a:spcPct val="90000"/>
              </a:lnSpc>
            </a:pPr>
            <a:endParaRPr lang="en-US" sz="2000" dirty="0">
              <a:solidFill>
                <a:sysClr val="windowText" lastClr="000000"/>
              </a:solidFill>
            </a:endParaRPr>
          </a:p>
        </p:txBody>
      </p:sp>
    </p:spTree>
    <p:extLst>
      <p:ext uri="{BB962C8B-B14F-4D97-AF65-F5344CB8AC3E}">
        <p14:creationId xmlns:p14="http://schemas.microsoft.com/office/powerpoint/2010/main" val="36196357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87.2|3.4|1.7|15|27"/>
</p:tagLst>
</file>

<file path=ppt/tags/tag2.xml><?xml version="1.0" encoding="utf-8"?>
<p:tagLst xmlns:a="http://schemas.openxmlformats.org/drawingml/2006/main" xmlns:r="http://schemas.openxmlformats.org/officeDocument/2006/relationships" xmlns:p="http://schemas.openxmlformats.org/presentationml/2006/main">
  <p:tag name="TIMING" val="|87.2|3.4|1.7|15|27"/>
</p:tagLst>
</file>

<file path=ppt/tags/tag3.xml><?xml version="1.0" encoding="utf-8"?>
<p:tagLst xmlns:a="http://schemas.openxmlformats.org/drawingml/2006/main" xmlns:r="http://schemas.openxmlformats.org/officeDocument/2006/relationships" xmlns:p="http://schemas.openxmlformats.org/presentationml/2006/main">
  <p:tag name="TIMING" val="|102|13.3"/>
</p:tagLst>
</file>

<file path=ppt/tags/tag4.xml><?xml version="1.0" encoding="utf-8"?>
<p:tagLst xmlns:a="http://schemas.openxmlformats.org/drawingml/2006/main" xmlns:r="http://schemas.openxmlformats.org/officeDocument/2006/relationships" xmlns:p="http://schemas.openxmlformats.org/presentationml/2006/main">
  <p:tag name="TIMING" val="|102|13.3"/>
</p:tagLst>
</file>

<file path=ppt/tags/tag5.xml><?xml version="1.0" encoding="utf-8"?>
<p:tagLst xmlns:a="http://schemas.openxmlformats.org/drawingml/2006/main" xmlns:r="http://schemas.openxmlformats.org/officeDocument/2006/relationships" xmlns:p="http://schemas.openxmlformats.org/presentationml/2006/main">
  <p:tag name="TIMING" val="|102|13.3"/>
</p:tagLst>
</file>

<file path=ppt/tags/tag6.xml><?xml version="1.0" encoding="utf-8"?>
<p:tagLst xmlns:a="http://schemas.openxmlformats.org/drawingml/2006/main" xmlns:r="http://schemas.openxmlformats.org/officeDocument/2006/relationships" xmlns:p="http://schemas.openxmlformats.org/presentationml/2006/main">
  <p:tag name="TIMING" val="|102|13.3"/>
</p:tagLst>
</file>

<file path=ppt/tags/tag7.xml><?xml version="1.0" encoding="utf-8"?>
<p:tagLst xmlns:a="http://schemas.openxmlformats.org/drawingml/2006/main" xmlns:r="http://schemas.openxmlformats.org/officeDocument/2006/relationships" xmlns:p="http://schemas.openxmlformats.org/presentationml/2006/main">
  <p:tag name="TIMING" val="|102|13.3"/>
</p:tagLst>
</file>

<file path=ppt/tags/tag8.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22793</TotalTime>
  <Words>4935</Words>
  <Application>Microsoft Office PowerPoint</Application>
  <PresentationFormat>Custom</PresentationFormat>
  <Paragraphs>490</Paragraphs>
  <Slides>43</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Arial Black</vt:lpstr>
      <vt:lpstr>Calibri</vt:lpstr>
      <vt:lpstr>Presentations (Wide Screen)</vt:lpstr>
      <vt:lpstr>Software Testing and Verification</vt:lpstr>
      <vt:lpstr>License, Citation and Acknowledgements</vt:lpstr>
      <vt:lpstr>What is Testing</vt:lpstr>
      <vt:lpstr>What is Testing</vt:lpstr>
      <vt:lpstr>What is Testing</vt:lpstr>
      <vt:lpstr>What is Testing</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Types of Tests</vt:lpstr>
      <vt:lpstr>Types of Tests</vt:lpstr>
      <vt:lpstr>Classes of Tests</vt:lpstr>
      <vt:lpstr>Test Driven Development</vt:lpstr>
      <vt:lpstr>Continuous Integration (CI)</vt:lpstr>
      <vt:lpstr>CI Components</vt:lpstr>
      <vt:lpstr>Examples…</vt:lpstr>
      <vt:lpstr>What is CI Good For</vt:lpstr>
      <vt:lpstr>PowerPoint Presentation</vt:lpstr>
      <vt:lpstr>Building a Test-suite</vt:lpstr>
      <vt:lpstr>Building a Test-suite</vt:lpstr>
      <vt:lpstr>Building a Test-suite</vt:lpstr>
      <vt:lpstr>Example – Shock Hydrodynamics with Adaptive Mesh Refinement</vt:lpstr>
      <vt:lpstr>Example – Shock Hydrodynamics with Adaptive Mesh Refinement</vt:lpstr>
      <vt:lpstr>Step 1 – Equation of State</vt:lpstr>
      <vt:lpstr>Step 1 – Equation of State</vt:lpstr>
      <vt:lpstr>Step 2 – Mesh</vt:lpstr>
      <vt:lpstr>Step 2 – Mesh</vt:lpstr>
      <vt:lpstr>Step 3 – Hydrodynamics</vt:lpstr>
      <vt:lpstr>Step  4:  AMR</vt:lpstr>
      <vt:lpstr>Step  4:  AMR</vt:lpstr>
      <vt:lpstr>Step  4:  AMR</vt:lpstr>
      <vt:lpstr>PowerPoint Presentation</vt:lpstr>
      <vt:lpstr>How to build your test suite?</vt:lpstr>
      <vt:lpstr>How do we determine what tests are needed?</vt:lpstr>
      <vt:lpstr>Building Test-suite</vt:lpstr>
      <vt:lpstr>Good Rules of Thumb</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375</cp:revision>
  <cp:lastPrinted>2017-11-02T18:35:01Z</cp:lastPrinted>
  <dcterms:created xsi:type="dcterms:W3CDTF">2018-11-06T17:28:56Z</dcterms:created>
  <dcterms:modified xsi:type="dcterms:W3CDTF">2022-10-28T18:41:40Z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